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Shape 61"/>
          <p:cNvGrpSpPr/>
          <p:nvPr/>
        </p:nvGrpSpPr>
        <p:grpSpPr>
          <a:xfrm>
            <a:off x="-11" y="1000670"/>
            <a:ext cx="7314320" cy="3087224"/>
            <a:chOff x="-11" y="1378676"/>
            <a:chExt cx="7314320" cy="4116299"/>
          </a:xfrm>
        </p:grpSpPr>
        <p:sp>
          <p:nvSpPr>
            <p:cNvPr id="62" name="Shape 62"/>
            <p:cNvSpPr/>
            <p:nvPr/>
          </p:nvSpPr>
          <p:spPr>
            <a:xfrm flipH="1">
              <a:off x="-11" y="1378676"/>
              <a:ext cx="187800" cy="41162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 flipH="1">
              <a:off x="187809" y="1378676"/>
              <a:ext cx="7126499" cy="4116299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4" name="Shape 64"/>
          <p:cNvSpPr txBox="1"/>
          <p:nvPr>
            <p:ph type="ctrTitle"/>
          </p:nvPr>
        </p:nvSpPr>
        <p:spPr>
          <a:xfrm>
            <a:off x="685800" y="1699932"/>
            <a:ext cx="6400799" cy="1000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" type="subTitle"/>
          </p:nvPr>
        </p:nvSpPr>
        <p:spPr>
          <a:xfrm>
            <a:off x="685800" y="2700338"/>
            <a:ext cx="6400799" cy="6752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8425675" y="4622075"/>
            <a:ext cx="548699" cy="521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Shape 68"/>
          <p:cNvGrpSpPr/>
          <p:nvPr/>
        </p:nvGrpSpPr>
        <p:grpSpPr>
          <a:xfrm>
            <a:off x="-13" y="-9140"/>
            <a:ext cx="8005727" cy="1209421"/>
            <a:chOff x="-13" y="-12187"/>
            <a:chExt cx="8005727" cy="1161900"/>
          </a:xfrm>
        </p:grpSpPr>
        <p:sp>
          <p:nvSpPr>
            <p:cNvPr id="69" name="Shape 69"/>
            <p:cNvSpPr/>
            <p:nvPr/>
          </p:nvSpPr>
          <p:spPr>
            <a:xfrm flipH="1">
              <a:off x="-13" y="-12187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 flipH="1">
              <a:off x="187715" y="-12187"/>
              <a:ext cx="7817999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Shape 71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8425675" y="4622075"/>
            <a:ext cx="548699" cy="521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idx="1" type="body"/>
          </p:nvPr>
        </p:nvSpPr>
        <p:spPr>
          <a:xfrm>
            <a:off x="456245" y="1278513"/>
            <a:ext cx="4038599" cy="3630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76" name="Shape 76"/>
          <p:cNvSpPr txBox="1"/>
          <p:nvPr>
            <p:ph idx="2" type="body"/>
          </p:nvPr>
        </p:nvSpPr>
        <p:spPr>
          <a:xfrm>
            <a:off x="4648200" y="1278513"/>
            <a:ext cx="4038599" cy="3630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grpSp>
        <p:nvGrpSpPr>
          <p:cNvPr id="77" name="Shape 77"/>
          <p:cNvGrpSpPr/>
          <p:nvPr/>
        </p:nvGrpSpPr>
        <p:grpSpPr>
          <a:xfrm>
            <a:off x="-13" y="-9140"/>
            <a:ext cx="8005727" cy="1209421"/>
            <a:chOff x="-13" y="-12187"/>
            <a:chExt cx="8005727" cy="1161900"/>
          </a:xfrm>
        </p:grpSpPr>
        <p:sp>
          <p:nvSpPr>
            <p:cNvPr id="78" name="Shape 78"/>
            <p:cNvSpPr/>
            <p:nvPr/>
          </p:nvSpPr>
          <p:spPr>
            <a:xfrm flipH="1">
              <a:off x="-13" y="-12187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flipH="1">
              <a:off x="187715" y="-12187"/>
              <a:ext cx="7817999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0" name="Shape 80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8425675" y="4622075"/>
            <a:ext cx="548699" cy="521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Shape 83"/>
          <p:cNvGrpSpPr/>
          <p:nvPr/>
        </p:nvGrpSpPr>
        <p:grpSpPr>
          <a:xfrm>
            <a:off x="-13" y="-9140"/>
            <a:ext cx="8005727" cy="1209421"/>
            <a:chOff x="-13" y="-12187"/>
            <a:chExt cx="8005727" cy="1161900"/>
          </a:xfrm>
        </p:grpSpPr>
        <p:sp>
          <p:nvSpPr>
            <p:cNvPr id="84" name="Shape 84"/>
            <p:cNvSpPr/>
            <p:nvPr/>
          </p:nvSpPr>
          <p:spPr>
            <a:xfrm flipH="1">
              <a:off x="-13" y="-12187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187715" y="-12187"/>
              <a:ext cx="7817999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6" name="Shape 86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8425675" y="4622075"/>
            <a:ext cx="548699" cy="521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 flipH="1">
            <a:off x="8964665" y="4623760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" name="Shape 90"/>
          <p:cNvSpPr/>
          <p:nvPr/>
        </p:nvSpPr>
        <p:spPr>
          <a:xfrm flipH="1">
            <a:off x="3866777" y="4623760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3866812" y="4623760"/>
            <a:ext cx="5097900" cy="521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8425675" y="4622075"/>
            <a:ext cx="548699" cy="521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2" type="sldNum"/>
          </p:nvPr>
        </p:nvSpPr>
        <p:spPr>
          <a:xfrm>
            <a:off x="8425675" y="4622075"/>
            <a:ext cx="548699" cy="521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Shape 5"/>
          <p:cNvGrpSpPr/>
          <p:nvPr/>
        </p:nvGrpSpPr>
        <p:grpSpPr>
          <a:xfrm>
            <a:off x="33867" y="-70"/>
            <a:ext cx="3409812" cy="2107677"/>
            <a:chOff x="0" y="1493"/>
            <a:chExt cx="3409812" cy="2810236"/>
          </a:xfrm>
        </p:grpSpPr>
        <p:cxnSp>
          <p:nvCxnSpPr>
            <p:cNvPr id="6" name="Shape 6"/>
            <p:cNvCxnSpPr/>
            <p:nvPr/>
          </p:nvCxnSpPr>
          <p:spPr>
            <a:xfrm>
              <a:off x="0" y="245542"/>
              <a:ext cx="3251099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" name="Shape 7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" name="Shape 8"/>
            <p:cNvCxnSpPr/>
            <p:nvPr/>
          </p:nvCxnSpPr>
          <p:spPr>
            <a:xfrm>
              <a:off x="0" y="474143"/>
              <a:ext cx="2666999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" name="Shape 9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" name="Shape 10"/>
            <p:cNvCxnSpPr/>
            <p:nvPr/>
          </p:nvCxnSpPr>
          <p:spPr>
            <a:xfrm>
              <a:off x="0" y="931342"/>
              <a:ext cx="1862699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" name="Shape 11"/>
            <p:cNvCxnSpPr/>
            <p:nvPr/>
          </p:nvCxnSpPr>
          <p:spPr>
            <a:xfrm>
              <a:off x="0" y="1159942"/>
              <a:ext cx="1490099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" name="Shape 12"/>
            <p:cNvCxnSpPr/>
            <p:nvPr/>
          </p:nvCxnSpPr>
          <p:spPr>
            <a:xfrm>
              <a:off x="0" y="1388542"/>
              <a:ext cx="1219199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" name="Shape 13"/>
            <p:cNvCxnSpPr/>
            <p:nvPr/>
          </p:nvCxnSpPr>
          <p:spPr>
            <a:xfrm>
              <a:off x="0" y="1617142"/>
              <a:ext cx="990599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Shape 14"/>
            <p:cNvCxnSpPr/>
            <p:nvPr/>
          </p:nvCxnSpPr>
          <p:spPr>
            <a:xfrm>
              <a:off x="0" y="1845742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" name="Shape 15"/>
            <p:cNvCxnSpPr/>
            <p:nvPr/>
          </p:nvCxnSpPr>
          <p:spPr>
            <a:xfrm>
              <a:off x="0" y="2074342"/>
              <a:ext cx="533399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" name="Shape 16"/>
            <p:cNvCxnSpPr/>
            <p:nvPr/>
          </p:nvCxnSpPr>
          <p:spPr>
            <a:xfrm>
              <a:off x="0" y="2302943"/>
              <a:ext cx="262499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Shape 17"/>
            <p:cNvCxnSpPr/>
            <p:nvPr/>
          </p:nvCxnSpPr>
          <p:spPr>
            <a:xfrm rot="-5400000">
              <a:off x="-814261" y="1238115"/>
              <a:ext cx="2468399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" name="Shape 18"/>
            <p:cNvCxnSpPr/>
            <p:nvPr/>
          </p:nvCxnSpPr>
          <p:spPr>
            <a:xfrm rot="-5400000">
              <a:off x="-357712" y="1014527"/>
              <a:ext cx="2018099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" name="Shape 19"/>
            <p:cNvCxnSpPr/>
            <p:nvPr/>
          </p:nvCxnSpPr>
          <p:spPr>
            <a:xfrm rot="-5400000">
              <a:off x="-853" y="887576"/>
              <a:ext cx="1763999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" name="Shape 20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" name="Shape 21"/>
            <p:cNvCxnSpPr/>
            <p:nvPr/>
          </p:nvCxnSpPr>
          <p:spPr>
            <a:xfrm rot="-5400000">
              <a:off x="636516" y="709726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" name="Shape 22"/>
            <p:cNvCxnSpPr/>
            <p:nvPr/>
          </p:nvCxnSpPr>
          <p:spPr>
            <a:xfrm rot="-5400000">
              <a:off x="972228" y="603961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" name="Shape 23"/>
            <p:cNvCxnSpPr/>
            <p:nvPr/>
          </p:nvCxnSpPr>
          <p:spPr>
            <a:xfrm rot="-5400000">
              <a:off x="1278236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" name="Shape 24"/>
            <p:cNvCxnSpPr/>
            <p:nvPr/>
          </p:nvCxnSpPr>
          <p:spPr>
            <a:xfrm rot="-5400000">
              <a:off x="1590398" y="440776"/>
              <a:ext cx="879599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" name="Shape 2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" name="Shape 26"/>
            <p:cNvCxnSpPr/>
            <p:nvPr/>
          </p:nvCxnSpPr>
          <p:spPr>
            <a:xfrm rot="-5400000">
              <a:off x="2198066" y="292493"/>
              <a:ext cx="583499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" name="Shape 27"/>
            <p:cNvCxnSpPr/>
            <p:nvPr/>
          </p:nvCxnSpPr>
          <p:spPr>
            <a:xfrm rot="-5400000">
              <a:off x="2521027" y="199376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" name="Shape 28"/>
            <p:cNvCxnSpPr/>
            <p:nvPr/>
          </p:nvCxnSpPr>
          <p:spPr>
            <a:xfrm rot="-5400000">
              <a:off x="2801688" y="148627"/>
              <a:ext cx="295499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" name="Shape 29"/>
            <p:cNvCxnSpPr/>
            <p:nvPr/>
          </p:nvCxnSpPr>
          <p:spPr>
            <a:xfrm rot="-5400000">
              <a:off x="3079242" y="102444"/>
              <a:ext cx="201599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" name="Shape 30"/>
            <p:cNvCxnSpPr/>
            <p:nvPr/>
          </p:nvCxnSpPr>
          <p:spPr>
            <a:xfrm rot="-5400000">
              <a:off x="3324762" y="85076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1" name="Shape 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2pPr>
            <a:lvl3pPr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3pPr>
            <a:lvl4pPr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4pPr>
            <a:lvl5pPr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5pPr>
            <a:lvl6pPr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6pPr>
            <a:lvl7pPr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7pPr>
            <a:lvl8pPr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8pPr>
            <a:lvl9pPr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33" name="Shape 33"/>
          <p:cNvGrpSpPr/>
          <p:nvPr/>
        </p:nvGrpSpPr>
        <p:grpSpPr>
          <a:xfrm rot="10800000">
            <a:off x="5734187" y="3035893"/>
            <a:ext cx="3409812" cy="2107677"/>
            <a:chOff x="0" y="1493"/>
            <a:chExt cx="3409812" cy="2810236"/>
          </a:xfrm>
        </p:grpSpPr>
        <p:cxnSp>
          <p:nvCxnSpPr>
            <p:cNvPr id="34" name="Shape 34"/>
            <p:cNvCxnSpPr/>
            <p:nvPr/>
          </p:nvCxnSpPr>
          <p:spPr>
            <a:xfrm>
              <a:off x="0" y="245542"/>
              <a:ext cx="3251099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" name="Shape 3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" name="Shape 36"/>
            <p:cNvCxnSpPr/>
            <p:nvPr/>
          </p:nvCxnSpPr>
          <p:spPr>
            <a:xfrm>
              <a:off x="0" y="474143"/>
              <a:ext cx="2666999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" name="Shape 37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" name="Shape 38"/>
            <p:cNvCxnSpPr/>
            <p:nvPr/>
          </p:nvCxnSpPr>
          <p:spPr>
            <a:xfrm>
              <a:off x="0" y="931342"/>
              <a:ext cx="1862699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" name="Shape 39"/>
            <p:cNvCxnSpPr/>
            <p:nvPr/>
          </p:nvCxnSpPr>
          <p:spPr>
            <a:xfrm>
              <a:off x="0" y="1159942"/>
              <a:ext cx="1490099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" name="Shape 40"/>
            <p:cNvCxnSpPr/>
            <p:nvPr/>
          </p:nvCxnSpPr>
          <p:spPr>
            <a:xfrm>
              <a:off x="0" y="1388542"/>
              <a:ext cx="1219199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" name="Shape 41"/>
            <p:cNvCxnSpPr/>
            <p:nvPr/>
          </p:nvCxnSpPr>
          <p:spPr>
            <a:xfrm>
              <a:off x="0" y="1617142"/>
              <a:ext cx="990599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" name="Shape 42"/>
            <p:cNvCxnSpPr/>
            <p:nvPr/>
          </p:nvCxnSpPr>
          <p:spPr>
            <a:xfrm>
              <a:off x="0" y="1845742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" name="Shape 43"/>
            <p:cNvCxnSpPr/>
            <p:nvPr/>
          </p:nvCxnSpPr>
          <p:spPr>
            <a:xfrm>
              <a:off x="0" y="2074342"/>
              <a:ext cx="533399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" name="Shape 44"/>
            <p:cNvCxnSpPr/>
            <p:nvPr/>
          </p:nvCxnSpPr>
          <p:spPr>
            <a:xfrm>
              <a:off x="0" y="2302943"/>
              <a:ext cx="262499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" name="Shape 45"/>
            <p:cNvCxnSpPr/>
            <p:nvPr/>
          </p:nvCxnSpPr>
          <p:spPr>
            <a:xfrm rot="-5400000">
              <a:off x="-814261" y="1238115"/>
              <a:ext cx="2468399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" name="Shape 46"/>
            <p:cNvCxnSpPr/>
            <p:nvPr/>
          </p:nvCxnSpPr>
          <p:spPr>
            <a:xfrm rot="-5400000">
              <a:off x="-357712" y="1014527"/>
              <a:ext cx="2018099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" name="Shape 47"/>
            <p:cNvCxnSpPr/>
            <p:nvPr/>
          </p:nvCxnSpPr>
          <p:spPr>
            <a:xfrm rot="-5400000">
              <a:off x="-853" y="887576"/>
              <a:ext cx="1763999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" name="Shape 48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" name="Shape 49"/>
            <p:cNvCxnSpPr/>
            <p:nvPr/>
          </p:nvCxnSpPr>
          <p:spPr>
            <a:xfrm rot="-5400000">
              <a:off x="636516" y="709726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" name="Shape 50"/>
            <p:cNvCxnSpPr/>
            <p:nvPr/>
          </p:nvCxnSpPr>
          <p:spPr>
            <a:xfrm rot="-5400000">
              <a:off x="972228" y="603961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" name="Shape 51"/>
            <p:cNvCxnSpPr/>
            <p:nvPr/>
          </p:nvCxnSpPr>
          <p:spPr>
            <a:xfrm rot="-5400000">
              <a:off x="1278236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" name="Shape 52"/>
            <p:cNvCxnSpPr/>
            <p:nvPr/>
          </p:nvCxnSpPr>
          <p:spPr>
            <a:xfrm rot="-5400000">
              <a:off x="1590398" y="440776"/>
              <a:ext cx="879599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" name="Shape 5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" name="Shape 54"/>
            <p:cNvCxnSpPr/>
            <p:nvPr/>
          </p:nvCxnSpPr>
          <p:spPr>
            <a:xfrm rot="-5400000">
              <a:off x="2198066" y="292493"/>
              <a:ext cx="583499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" name="Shape 55"/>
            <p:cNvCxnSpPr/>
            <p:nvPr/>
          </p:nvCxnSpPr>
          <p:spPr>
            <a:xfrm rot="-5400000">
              <a:off x="2521027" y="199376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" name="Shape 56"/>
            <p:cNvCxnSpPr/>
            <p:nvPr/>
          </p:nvCxnSpPr>
          <p:spPr>
            <a:xfrm rot="-5400000">
              <a:off x="2801688" y="148627"/>
              <a:ext cx="295499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" name="Shape 57"/>
            <p:cNvCxnSpPr/>
            <p:nvPr/>
          </p:nvCxnSpPr>
          <p:spPr>
            <a:xfrm rot="-5400000">
              <a:off x="3079242" y="102444"/>
              <a:ext cx="201599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" name="Shape 58"/>
            <p:cNvCxnSpPr/>
            <p:nvPr/>
          </p:nvCxnSpPr>
          <p:spPr>
            <a:xfrm rot="-5400000">
              <a:off x="3324762" y="85076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9" name="Shape 59"/>
          <p:cNvSpPr txBox="1"/>
          <p:nvPr>
            <p:ph idx="12" type="sldNum"/>
          </p:nvPr>
        </p:nvSpPr>
        <p:spPr>
          <a:xfrm>
            <a:off x="8425675" y="4622075"/>
            <a:ext cx="548699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2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5.png"/><Relationship Id="rId4" Type="http://schemas.openxmlformats.org/officeDocument/2006/relationships/image" Target="../media/image14.png"/><Relationship Id="rId5" Type="http://schemas.openxmlformats.org/officeDocument/2006/relationships/image" Target="../media/image0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4" Type="http://schemas.openxmlformats.org/officeDocument/2006/relationships/hyperlink" Target="http://youtube.com/v/r3zqQ34xGO4" TargetMode="External"/><Relationship Id="rId5" Type="http://schemas.openxmlformats.org/officeDocument/2006/relationships/image" Target="../media/image0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4" Type="http://schemas.openxmlformats.org/officeDocument/2006/relationships/hyperlink" Target="http://youtube.com/v/8y7jnX0tAjo" TargetMode="External"/><Relationship Id="rId5" Type="http://schemas.openxmlformats.org/officeDocument/2006/relationships/image" Target="../media/image0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4" Type="http://schemas.openxmlformats.org/officeDocument/2006/relationships/hyperlink" Target="http://youtube.com/v/UM5VqGekpXA" TargetMode="External"/><Relationship Id="rId5" Type="http://schemas.openxmlformats.org/officeDocument/2006/relationships/image" Target="../media/image1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4" Type="http://schemas.openxmlformats.org/officeDocument/2006/relationships/hyperlink" Target="http://youtube.com/v/4o21visMn3s" TargetMode="External"/><Relationship Id="rId5" Type="http://schemas.openxmlformats.org/officeDocument/2006/relationships/image" Target="../media/image1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4" Type="http://schemas.openxmlformats.org/officeDocument/2006/relationships/hyperlink" Target="http://youtube.com/v/O9b6yPK--Bo" TargetMode="External"/><Relationship Id="rId5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twinery.org/" TargetMode="External"/><Relationship Id="rId4" Type="http://schemas.openxmlformats.org/officeDocument/2006/relationships/hyperlink" Target="http://hutonggames.com/" TargetMode="External"/><Relationship Id="rId5" Type="http://schemas.openxmlformats.org/officeDocument/2006/relationships/hyperlink" Target="https://unity3d.com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4" Type="http://schemas.openxmlformats.org/officeDocument/2006/relationships/hyperlink" Target="http://youtube.com/v/S5xKBUemWtU" TargetMode="External"/><Relationship Id="rId5" Type="http://schemas.openxmlformats.org/officeDocument/2006/relationships/image" Target="../media/image0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ctrTitle"/>
          </p:nvPr>
        </p:nvSpPr>
        <p:spPr>
          <a:xfrm>
            <a:off x="685675" y="1300750"/>
            <a:ext cx="7772400" cy="1684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4800"/>
              <a:t>Editor de Mecánicas de juego</a:t>
            </a:r>
          </a:p>
        </p:txBody>
      </p:sp>
      <p:sp>
        <p:nvSpPr>
          <p:cNvPr id="97" name="Shape 97"/>
          <p:cNvSpPr txBox="1"/>
          <p:nvPr>
            <p:ph idx="1" type="subTitle"/>
          </p:nvPr>
        </p:nvSpPr>
        <p:spPr>
          <a:xfrm>
            <a:off x="685800" y="3093339"/>
            <a:ext cx="7772400" cy="1750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400"/>
              <a:t>Laura Fariña Rodríguez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Arial"/>
              <a:buNone/>
            </a:pPr>
            <a:r>
              <a:rPr lang="en" sz="1400"/>
              <a:t>Trabajo Fin de Grado 2014-2015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Arial"/>
              <a:buNone/>
            </a:pPr>
            <a:r>
              <a:rPr lang="en" sz="1400"/>
              <a:t>Director: Pedro A. Toledo Delgado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Desarrollo - Análisis</a:t>
            </a:r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Se ha realizado un análisis antes de la implementación.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Requisitos funcionales: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/>
              <a:t>Permitir interacción entre personajes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/>
              <a:t>Permitir interacción personaje - objeto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/>
              <a:t>Permitir los diálogos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Requisitos no funcionales: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/>
              <a:t>OpenSource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/>
              <a:t>Gratuita</a:t>
            </a:r>
          </a:p>
          <a:p>
            <a:pPr indent="-342900" lvl="1" marL="91440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/>
              <a:t>Amigable para el usuario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Desarrollo - Análisis</a:t>
            </a:r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/>
              <a:t>Estado del arte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Herramientas de creación de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       videojuegos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Suelen ser específicas de un tipo de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       videojuegos (RPG Maker)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Orientadas a grafos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De pago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900" y="1646750"/>
            <a:ext cx="3716500" cy="2787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Desarrollo - Análisis</a:t>
            </a:r>
          </a:p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Herramientas</a:t>
            </a:r>
          </a:p>
          <a:p>
            <a: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Twine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PlayMaker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Unity3D</a:t>
            </a:r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8750" y="1454275"/>
            <a:ext cx="1712325" cy="171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6749" y="3277399"/>
            <a:ext cx="4366950" cy="163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9750" y="1614700"/>
            <a:ext cx="4083950" cy="15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Desarrollo - Análisis</a:t>
            </a:r>
          </a:p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09600" y="1430916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/>
              <a:t>Twine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Open Source</a:t>
            </a:r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Gratuita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Orientada a historias</a:t>
            </a:r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Orientada a grafos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1137" y="1286700"/>
            <a:ext cx="3076575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Desarrollo - Análisis</a:t>
            </a:r>
          </a:p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09600" y="1430916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/>
              <a:t>PlayMaker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Potente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Complicada</a:t>
            </a:r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No gratuita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8250" y="1430912"/>
            <a:ext cx="4800600" cy="3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Desarrollo - Análisis</a:t>
            </a:r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09600" y="1430925"/>
            <a:ext cx="32829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/>
              <a:t>Unity3D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Creación de videojuegos</a:t>
            </a:r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Orientada a scripts</a:t>
            </a:r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Editor gráfico</a:t>
            </a:r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Editor de código</a:t>
            </a:r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Requiere aprendizaje</a:t>
            </a:r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Soporte de 2D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0000" y="1430925"/>
            <a:ext cx="5008026" cy="317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Índice</a:t>
            </a:r>
          </a:p>
        </p:txBody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400"/>
              <a:t>Introducción</a:t>
            </a:r>
          </a:p>
          <a:p>
            <a:pPr indent="-3810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b="1" lang="en" sz="2400"/>
              <a:t>Desarrollo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 sz="2400"/>
              <a:t>Análisis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b="1" lang="en" sz="2400"/>
              <a:t>Editor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 sz="2400"/>
              <a:t>Validaciones</a:t>
            </a:r>
          </a:p>
          <a:p>
            <a:pPr indent="-3810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400"/>
              <a:t>Summary and conclusions</a:t>
            </a:r>
          </a:p>
          <a:p>
            <a:pPr indent="-3810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400"/>
              <a:t>Bibliografía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Desarrollo - Editor</a:t>
            </a:r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403725" y="1267817"/>
            <a:ext cx="1799099" cy="571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Diseño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457200" y="1901875"/>
            <a:ext cx="7637700" cy="3070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chemeClr val="dk2"/>
                </a:solidFill>
              </a:rPr>
              <a:t>Fichero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chemeClr val="dk2"/>
                </a:solidFill>
              </a:rPr>
              <a:t>Palabras clave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chemeClr val="dk2"/>
                </a:solidFill>
              </a:rPr>
              <a:t>Reglas</a:t>
            </a: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 sz="1800">
                <a:solidFill>
                  <a:schemeClr val="dk2"/>
                </a:solidFill>
              </a:rPr>
              <a:t>Antecedente</a:t>
            </a: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Wingdings"/>
              <a:buChar char="§"/>
            </a:pPr>
            <a:r>
              <a:rPr lang="en" sz="1800">
                <a:solidFill>
                  <a:schemeClr val="dk2"/>
                </a:solidFill>
              </a:rPr>
              <a:t>Expresión lógica unida por “y”</a:t>
            </a: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Wingdings"/>
              <a:buChar char="§"/>
            </a:pPr>
            <a:r>
              <a:rPr lang="en" sz="1800">
                <a:solidFill>
                  <a:schemeClr val="dk2"/>
                </a:solidFill>
              </a:rPr>
              <a:t>Duplas o tripletas “Sujeto-Acción” o “Sujeto-Acción-Objeto”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 sz="1800">
                <a:solidFill>
                  <a:schemeClr val="dk2"/>
                </a:solidFill>
              </a:rPr>
              <a:t>Consecuente</a:t>
            </a:r>
          </a:p>
          <a:p>
            <a:pPr indent="-342900" lvl="2" marL="1371600" rtl="0">
              <a:spcBef>
                <a:spcPts val="0"/>
              </a:spcBef>
              <a:buClr>
                <a:schemeClr val="dk2"/>
              </a:buClr>
              <a:buSzPct val="100000"/>
              <a:buFont typeface="Wingdings"/>
              <a:buChar char="§"/>
            </a:pPr>
            <a:r>
              <a:rPr lang="en" sz="1800">
                <a:solidFill>
                  <a:schemeClr val="dk2"/>
                </a:solidFill>
              </a:rPr>
              <a:t>Dupla o tripleta “Sujeto-Acción” o “Sujeto-Acción-Objeto”</a:t>
            </a:r>
          </a:p>
        </p:txBody>
      </p:sp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0000" y="1462100"/>
            <a:ext cx="4721924" cy="194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Desarrollo - Editor</a:t>
            </a:r>
          </a:p>
        </p:txBody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403725" y="1267825"/>
            <a:ext cx="2376600" cy="571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Interpretación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457200" y="1901875"/>
            <a:ext cx="7637700" cy="3070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chemeClr val="dk2"/>
                </a:solidFill>
              </a:rPr>
              <a:t>Programa ejecutor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chemeClr val="dk2"/>
                </a:solidFill>
              </a:rPr>
              <a:t>Leer fichero y almacenar elementos y reglas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chemeClr val="dk2"/>
                </a:solidFill>
              </a:rPr>
              <a:t>Comprobar los antecedentes de cada regla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chemeClr val="dk2"/>
                </a:solidFill>
              </a:rPr>
              <a:t>Si se cumple antecedente, ejecutar consecuente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Desarrollo - Editor</a:t>
            </a:r>
          </a:p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457200" y="1278525"/>
            <a:ext cx="34032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Interfaz sencilla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Añadir/Borrar elementos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Añadir/Borrar reglas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Paso de datos a fichero</a:t>
            </a:r>
          </a:p>
        </p:txBody>
      </p:sp>
      <p:sp>
        <p:nvSpPr>
          <p:cNvPr id="221" name="Shape 221">
            <a:hlinkClick r:id="rId4"/>
          </p:cNvPr>
          <p:cNvSpPr/>
          <p:nvPr/>
        </p:nvSpPr>
        <p:spPr>
          <a:xfrm>
            <a:off x="3860400" y="1278525"/>
            <a:ext cx="4572000" cy="3429000"/>
          </a:xfrm>
          <a:prstGeom prst="rect">
            <a:avLst/>
          </a:prstGeom>
          <a:blipFill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Índice</a:t>
            </a:r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b="1" lang="en" sz="2400"/>
              <a:t>Introducción</a:t>
            </a:r>
          </a:p>
          <a:p>
            <a:pPr indent="-3810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400"/>
              <a:t>Desarrollo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 sz="2400"/>
              <a:t>Análisis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 sz="2400"/>
              <a:t>Editor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 sz="2400"/>
              <a:t>Validaciones</a:t>
            </a:r>
          </a:p>
          <a:p>
            <a:pPr indent="-3810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400"/>
              <a:t>Summary and conclusions</a:t>
            </a:r>
          </a:p>
          <a:p>
            <a:pPr indent="-3810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400"/>
              <a:t>Bibliografía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Índice</a:t>
            </a:r>
          </a:p>
        </p:txBody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400"/>
              <a:t>Introducción</a:t>
            </a:r>
          </a:p>
          <a:p>
            <a:pPr indent="-3810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b="1" lang="en" sz="2400"/>
              <a:t>Desarrollo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 sz="2400"/>
              <a:t>Análisis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 sz="2400"/>
              <a:t>Editor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b="1" lang="en" sz="2400"/>
              <a:t>Validaciones</a:t>
            </a:r>
          </a:p>
          <a:p>
            <a:pPr indent="-3810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400"/>
              <a:t>Summary and conclusions</a:t>
            </a:r>
          </a:p>
          <a:p>
            <a:pPr indent="-3810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400"/>
              <a:t>Bibliografía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Desarrollo - Validaciones</a:t>
            </a:r>
          </a:p>
        </p:txBody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Ejecutor general para cuatro tipos de mecánicas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/>
              <a:t>PacMan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/>
              <a:t>Tron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/>
              <a:t>Snake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/>
              <a:t>Rol</a:t>
            </a:r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Palabras clave para las acciones principales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/>
              <a:t>Chocar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/>
              <a:t>Morir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/>
              <a:t>...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Snake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457200" y="1636075"/>
            <a:ext cx="2833799" cy="3197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>
                <a:solidFill>
                  <a:schemeClr val="dk2"/>
                </a:solidFill>
              </a:rPr>
              <a:t>Personajes</a:t>
            </a: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>
                <a:solidFill>
                  <a:schemeClr val="dk2"/>
                </a:solidFill>
              </a:rPr>
              <a:t>Snake</a:t>
            </a: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>
                <a:solidFill>
                  <a:schemeClr val="dk2"/>
                </a:solidFill>
              </a:rPr>
              <a:t>Enemigos</a:t>
            </a: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>
                <a:solidFill>
                  <a:schemeClr val="dk2"/>
                </a:solidFill>
              </a:rPr>
              <a:t>SnakeEnemiga</a:t>
            </a: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>
                <a:solidFill>
                  <a:schemeClr val="dk2"/>
                </a:solidFill>
              </a:rPr>
              <a:t>Objetos</a:t>
            </a: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>
                <a:solidFill>
                  <a:schemeClr val="dk2"/>
                </a:solidFill>
              </a:rPr>
              <a:t>Comida</a:t>
            </a: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>
                <a:solidFill>
                  <a:schemeClr val="dk2"/>
                </a:solidFill>
              </a:rPr>
              <a:t>Acciones</a:t>
            </a: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>
                <a:solidFill>
                  <a:schemeClr val="dk2"/>
                </a:solidFill>
              </a:rPr>
              <a:t>Chocar</a:t>
            </a: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>
                <a:solidFill>
                  <a:schemeClr val="dk2"/>
                </a:solidFill>
              </a:rPr>
              <a:t>Morir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2630575" y="1713625"/>
            <a:ext cx="6790200" cy="3197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>
                <a:solidFill>
                  <a:schemeClr val="dk2"/>
                </a:solidFill>
              </a:rPr>
              <a:t>Reglas</a:t>
            </a: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>
                <a:solidFill>
                  <a:schemeClr val="dk2"/>
                </a:solidFill>
              </a:rPr>
              <a:t>Si Snake choca con SnakeEnemiga, Snake muere.</a:t>
            </a: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>
                <a:solidFill>
                  <a:schemeClr val="dk2"/>
                </a:solidFill>
              </a:rPr>
              <a:t>Si Snake choca con Snake, Snake muere.</a:t>
            </a: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>
                <a:solidFill>
                  <a:schemeClr val="dk2"/>
                </a:solidFill>
              </a:rPr>
              <a:t>Si SnakeEnemiga choca con Snake, SnakeEnemiga muere.</a:t>
            </a: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>
                <a:solidFill>
                  <a:schemeClr val="dk2"/>
                </a:solidFill>
              </a:rPr>
              <a:t>Si SnakeEnemiga choca con SnakeEnemiga, SnakeEnemiga muere.</a:t>
            </a: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>
                <a:solidFill>
                  <a:schemeClr val="dk2"/>
                </a:solidFill>
              </a:rPr>
              <a:t>Si Snake choca con comida, comida muere.</a:t>
            </a: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>
                <a:solidFill>
                  <a:schemeClr val="dk2"/>
                </a:solidFill>
              </a:rPr>
              <a:t>Si Snake choca con comida, snake crece.</a:t>
            </a: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>
                <a:solidFill>
                  <a:schemeClr val="dk2"/>
                </a:solidFill>
              </a:rPr>
              <a:t>Si SnakeEnemiga choca con comida, comida muere.</a:t>
            </a: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>
                <a:solidFill>
                  <a:schemeClr val="dk2"/>
                </a:solidFill>
              </a:rPr>
              <a:t>Si SnakeEnemiga choca con comida, SnakeEnemiga crece.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Snake</a:t>
            </a:r>
          </a:p>
        </p:txBody>
      </p:sp>
      <p:sp>
        <p:nvSpPr>
          <p:cNvPr id="246" name="Shape 246">
            <a:hlinkClick r:id="rId4"/>
          </p:cNvPr>
          <p:cNvSpPr/>
          <p:nvPr/>
        </p:nvSpPr>
        <p:spPr>
          <a:xfrm>
            <a:off x="1429774" y="1115100"/>
            <a:ext cx="5428225" cy="4071175"/>
          </a:xfrm>
          <a:prstGeom prst="rect">
            <a:avLst/>
          </a:prstGeom>
          <a:blipFill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Tron</a:t>
            </a:r>
          </a:p>
        </p:txBody>
      </p:sp>
      <p:sp>
        <p:nvSpPr>
          <p:cNvPr id="252" name="Shape 252"/>
          <p:cNvSpPr txBox="1"/>
          <p:nvPr/>
        </p:nvSpPr>
        <p:spPr>
          <a:xfrm>
            <a:off x="457200" y="1636075"/>
            <a:ext cx="2833799" cy="3197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>
                <a:solidFill>
                  <a:schemeClr val="dk2"/>
                </a:solidFill>
              </a:rPr>
              <a:t>Personajes</a:t>
            </a: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>
                <a:solidFill>
                  <a:schemeClr val="dk2"/>
                </a:solidFill>
              </a:rPr>
              <a:t>Tron</a:t>
            </a: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>
                <a:solidFill>
                  <a:schemeClr val="dk2"/>
                </a:solidFill>
              </a:rPr>
              <a:t>Enemigos</a:t>
            </a: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>
                <a:solidFill>
                  <a:schemeClr val="dk2"/>
                </a:solidFill>
              </a:rPr>
              <a:t>Enemigo</a:t>
            </a: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>
                <a:solidFill>
                  <a:schemeClr val="dk2"/>
                </a:solidFill>
              </a:rPr>
              <a:t>Acciones</a:t>
            </a: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>
                <a:solidFill>
                  <a:schemeClr val="dk2"/>
                </a:solidFill>
              </a:rPr>
              <a:t>Chocar</a:t>
            </a: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>
                <a:solidFill>
                  <a:schemeClr val="dk2"/>
                </a:solidFill>
              </a:rPr>
              <a:t>Morir</a:t>
            </a:r>
          </a:p>
        </p:txBody>
      </p:sp>
      <p:sp>
        <p:nvSpPr>
          <p:cNvPr id="253" name="Shape 253"/>
          <p:cNvSpPr txBox="1"/>
          <p:nvPr/>
        </p:nvSpPr>
        <p:spPr>
          <a:xfrm>
            <a:off x="2641300" y="1563900"/>
            <a:ext cx="6790200" cy="3197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>
                <a:solidFill>
                  <a:schemeClr val="dk2"/>
                </a:solidFill>
              </a:rPr>
              <a:t>Reglas</a:t>
            </a: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>
                <a:solidFill>
                  <a:schemeClr val="dk2"/>
                </a:solidFill>
              </a:rPr>
              <a:t>Si Tron choca con Enemigo, Tron muere.</a:t>
            </a: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>
                <a:solidFill>
                  <a:schemeClr val="dk2"/>
                </a:solidFill>
              </a:rPr>
              <a:t>Si Tron choca con Tron, Tron muere.</a:t>
            </a: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>
                <a:solidFill>
                  <a:schemeClr val="dk2"/>
                </a:solidFill>
              </a:rPr>
              <a:t>Si Enemigo choca con Tron, Enemigo muere.</a:t>
            </a: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>
                <a:solidFill>
                  <a:schemeClr val="dk2"/>
                </a:solidFill>
              </a:rPr>
              <a:t>Si Enemigo choca con Enemigo, Enemigo muere.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Tron</a:t>
            </a:r>
          </a:p>
        </p:txBody>
      </p:sp>
      <p:sp>
        <p:nvSpPr>
          <p:cNvPr id="259" name="Shape 259">
            <a:hlinkClick r:id="rId4"/>
          </p:cNvPr>
          <p:cNvSpPr/>
          <p:nvPr/>
        </p:nvSpPr>
        <p:spPr>
          <a:xfrm>
            <a:off x="1486800" y="1115100"/>
            <a:ext cx="5371200" cy="4028400"/>
          </a:xfrm>
          <a:prstGeom prst="rect">
            <a:avLst/>
          </a:prstGeom>
          <a:blipFill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PacMan</a:t>
            </a:r>
          </a:p>
        </p:txBody>
      </p:sp>
      <p:sp>
        <p:nvSpPr>
          <p:cNvPr id="265" name="Shape 265"/>
          <p:cNvSpPr txBox="1"/>
          <p:nvPr/>
        </p:nvSpPr>
        <p:spPr>
          <a:xfrm>
            <a:off x="457200" y="1636075"/>
            <a:ext cx="2833799" cy="3197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>
                <a:solidFill>
                  <a:schemeClr val="dk2"/>
                </a:solidFill>
              </a:rPr>
              <a:t>Personajes</a:t>
            </a: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>
                <a:solidFill>
                  <a:schemeClr val="dk2"/>
                </a:solidFill>
              </a:rPr>
              <a:t>PacMan</a:t>
            </a: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>
                <a:solidFill>
                  <a:schemeClr val="dk2"/>
                </a:solidFill>
              </a:rPr>
              <a:t>Enemigos</a:t>
            </a: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>
                <a:solidFill>
                  <a:schemeClr val="dk2"/>
                </a:solidFill>
              </a:rPr>
              <a:t>Fantasmas</a:t>
            </a: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>
                <a:solidFill>
                  <a:schemeClr val="dk2"/>
                </a:solidFill>
              </a:rPr>
              <a:t>Objetos</a:t>
            </a: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>
                <a:solidFill>
                  <a:schemeClr val="dk2"/>
                </a:solidFill>
              </a:rPr>
              <a:t>Cocos</a:t>
            </a: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>
                <a:solidFill>
                  <a:schemeClr val="dk2"/>
                </a:solidFill>
              </a:rPr>
              <a:t>SuperCocos</a:t>
            </a: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>
                <a:solidFill>
                  <a:schemeClr val="dk2"/>
                </a:solidFill>
              </a:rPr>
              <a:t>Obstáculos</a:t>
            </a: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>
                <a:solidFill>
                  <a:schemeClr val="dk2"/>
                </a:solidFill>
              </a:rPr>
              <a:t>Acciones</a:t>
            </a: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>
                <a:solidFill>
                  <a:schemeClr val="dk2"/>
                </a:solidFill>
              </a:rPr>
              <a:t>Chocar</a:t>
            </a: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>
                <a:solidFill>
                  <a:schemeClr val="dk2"/>
                </a:solidFill>
              </a:rPr>
              <a:t>Morir</a:t>
            </a: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>
                <a:solidFill>
                  <a:schemeClr val="dk2"/>
                </a:solidFill>
              </a:rPr>
              <a:t>Berserker</a:t>
            </a:r>
          </a:p>
        </p:txBody>
      </p:sp>
      <p:sp>
        <p:nvSpPr>
          <p:cNvPr id="266" name="Shape 266"/>
          <p:cNvSpPr txBox="1"/>
          <p:nvPr/>
        </p:nvSpPr>
        <p:spPr>
          <a:xfrm>
            <a:off x="2673375" y="1360725"/>
            <a:ext cx="6790200" cy="3197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>
                <a:solidFill>
                  <a:schemeClr val="dk2"/>
                </a:solidFill>
              </a:rPr>
              <a:t>Reglas</a:t>
            </a: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>
                <a:solidFill>
                  <a:schemeClr val="dk2"/>
                </a:solidFill>
              </a:rPr>
              <a:t>Si PacMan choca con algún enemigo y PacMan no está en modo berserker, PacMan muere.</a:t>
            </a: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>
                <a:solidFill>
                  <a:schemeClr val="dk2"/>
                </a:solidFill>
              </a:rPr>
              <a:t>Si PacMan choca con algún enemigo y Pacman está en modo berserker, dicho enemigo muere.</a:t>
            </a: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>
                <a:solidFill>
                  <a:schemeClr val="dk2"/>
                </a:solidFill>
              </a:rPr>
              <a:t>Si PacMan choca con un coco, el coco muere.</a:t>
            </a: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>
                <a:solidFill>
                  <a:schemeClr val="dk2"/>
                </a:solidFill>
              </a:rPr>
              <a:t>Si PacMan choca con un supercoco, el supercoco muere.</a:t>
            </a: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>
                <a:solidFill>
                  <a:schemeClr val="dk2"/>
                </a:solidFill>
              </a:rPr>
              <a:t>Si PacMan choca con un supercoco, PacMan entra en modo berserker.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PacMan</a:t>
            </a:r>
          </a:p>
        </p:txBody>
      </p:sp>
      <p:sp>
        <p:nvSpPr>
          <p:cNvPr id="272" name="Shape 272">
            <a:hlinkClick r:id="rId4"/>
          </p:cNvPr>
          <p:cNvSpPr/>
          <p:nvPr/>
        </p:nvSpPr>
        <p:spPr>
          <a:xfrm>
            <a:off x="1486800" y="1115100"/>
            <a:ext cx="5371200" cy="4028400"/>
          </a:xfrm>
          <a:prstGeom prst="rect">
            <a:avLst/>
          </a:prstGeom>
          <a:blipFill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Rol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457200" y="1636075"/>
            <a:ext cx="2833799" cy="3197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>
                <a:solidFill>
                  <a:schemeClr val="dk2"/>
                </a:solidFill>
              </a:rPr>
              <a:t>Personajes</a:t>
            </a: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>
                <a:solidFill>
                  <a:schemeClr val="dk2"/>
                </a:solidFill>
              </a:rPr>
              <a:t>Hans</a:t>
            </a: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>
                <a:solidFill>
                  <a:schemeClr val="dk2"/>
                </a:solidFill>
              </a:rPr>
              <a:t>NPCs</a:t>
            </a: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>
                <a:solidFill>
                  <a:schemeClr val="dk2"/>
                </a:solidFill>
              </a:rPr>
              <a:t>Nadia</a:t>
            </a: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>
                <a:solidFill>
                  <a:schemeClr val="dk2"/>
                </a:solidFill>
              </a:rPr>
              <a:t>Objetos</a:t>
            </a: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>
                <a:solidFill>
                  <a:schemeClr val="dk2"/>
                </a:solidFill>
              </a:rPr>
              <a:t>Amuleto</a:t>
            </a: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>
                <a:solidFill>
                  <a:schemeClr val="dk2"/>
                </a:solidFill>
              </a:rPr>
              <a:t>Diálogos</a:t>
            </a: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>
                <a:solidFill>
                  <a:schemeClr val="dk2"/>
                </a:solidFill>
              </a:rPr>
              <a:t>Acciones</a:t>
            </a: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>
                <a:solidFill>
                  <a:schemeClr val="dk2"/>
                </a:solidFill>
              </a:rPr>
              <a:t>Chocar</a:t>
            </a: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>
                <a:solidFill>
                  <a:schemeClr val="dk2"/>
                </a:solidFill>
              </a:rPr>
              <a:t>Desaparecer</a:t>
            </a: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>
                <a:solidFill>
                  <a:schemeClr val="dk2"/>
                </a:solidFill>
              </a:rPr>
              <a:t>Pulsar</a:t>
            </a: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>
                <a:solidFill>
                  <a:schemeClr val="dk2"/>
                </a:solidFill>
              </a:rPr>
              <a:t>Coger</a:t>
            </a: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>
                <a:solidFill>
                  <a:schemeClr val="dk2"/>
                </a:solidFill>
              </a:rPr>
              <a:t>Tener</a:t>
            </a: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>
                <a:solidFill>
                  <a:schemeClr val="dk2"/>
                </a:solidFill>
              </a:rPr>
              <a:t>Terminar</a:t>
            </a: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>
                <a:solidFill>
                  <a:schemeClr val="dk2"/>
                </a:solidFill>
              </a:rPr>
              <a:t>Mostrar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2641300" y="1360725"/>
            <a:ext cx="6790200" cy="3197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>
                <a:solidFill>
                  <a:schemeClr val="dk2"/>
                </a:solidFill>
              </a:rPr>
              <a:t>Reglas</a:t>
            </a: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>
                <a:solidFill>
                  <a:schemeClr val="dk2"/>
                </a:solidFill>
              </a:rPr>
              <a:t>Si Hans choca con Nadia y Hans no tiene Amuleto, mostrar Diálogo1 (donde le pide que busque el amuleto).</a:t>
            </a: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>
                <a:solidFill>
                  <a:schemeClr val="dk2"/>
                </a:solidFill>
              </a:rPr>
              <a:t>Si Hans choca con Nadia y Hans tiene Amuleto, mostrar Diálogo2 (donde le pide que le entregue el amuleto).</a:t>
            </a: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>
                <a:solidFill>
                  <a:schemeClr val="dk2"/>
                </a:solidFill>
              </a:rPr>
              <a:t>Si Diálogo2 termina, mostrar DiálogoSi.</a:t>
            </a: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>
                <a:solidFill>
                  <a:schemeClr val="dk2"/>
                </a:solidFill>
              </a:rPr>
              <a:t>Si Diálogo2 termina, mostrar DiálogoNo.</a:t>
            </a: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>
                <a:solidFill>
                  <a:schemeClr val="dk2"/>
                </a:solidFill>
              </a:rPr>
              <a:t>Si pulsas DiálogoSi, mostrar Diálogo3 (donde da las gracias).</a:t>
            </a: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>
                <a:solidFill>
                  <a:schemeClr val="dk2"/>
                </a:solidFill>
              </a:rPr>
              <a:t>Si pulsas DiálogoNo, mostrar Diálogo4 (donde se queja).</a:t>
            </a: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>
                <a:solidFill>
                  <a:schemeClr val="dk2"/>
                </a:solidFill>
              </a:rPr>
              <a:t>Si Hans choca con Amuleto, Hans coge Amuleto.</a:t>
            </a: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>
                <a:solidFill>
                  <a:schemeClr val="dk2"/>
                </a:solidFill>
              </a:rPr>
              <a:t>Si Hans choca con Amuleto, Amuleto desaparece.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Rol</a:t>
            </a:r>
          </a:p>
        </p:txBody>
      </p:sp>
      <p:sp>
        <p:nvSpPr>
          <p:cNvPr id="285" name="Shape 285">
            <a:hlinkClick r:id="rId4"/>
          </p:cNvPr>
          <p:cNvSpPr/>
          <p:nvPr/>
        </p:nvSpPr>
        <p:spPr>
          <a:xfrm>
            <a:off x="1486800" y="1115100"/>
            <a:ext cx="5371200" cy="4028400"/>
          </a:xfrm>
          <a:prstGeom prst="rect">
            <a:avLst/>
          </a:prstGeom>
          <a:blipFill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Introducción</a:t>
            </a:r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457200" y="1278525"/>
            <a:ext cx="4622099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Videojuegos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Mercado en auge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Amplia comunidad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Pocos jugadores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       saben programar</a:t>
            </a:r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775" y="1760194"/>
            <a:ext cx="4622100" cy="3073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Índice</a:t>
            </a:r>
          </a:p>
        </p:txBody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400"/>
              <a:t>Introducción</a:t>
            </a:r>
          </a:p>
          <a:p>
            <a:pPr indent="-3810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400"/>
              <a:t>Desarrollo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 sz="2400"/>
              <a:t>Análisis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 sz="2400"/>
              <a:t>Editor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 sz="2400"/>
              <a:t>Validaciones</a:t>
            </a:r>
          </a:p>
          <a:p>
            <a:pPr indent="-3810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b="1" lang="en" sz="2400"/>
              <a:t>Summary and conclusions</a:t>
            </a:r>
          </a:p>
          <a:p>
            <a:pPr indent="-3810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400"/>
              <a:t>Bibliografía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Summary and conclusions</a:t>
            </a:r>
          </a:p>
        </p:txBody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Videogame industry is booming</a:t>
            </a:r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Has increased over the last years</a:t>
            </a:r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Gamers community</a:t>
            </a:r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Many videogame players want to create their own videogame</a:t>
            </a:r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Only a few can program</a:t>
            </a:r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Complexity of programming languages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Create a videogame mechanic’s editor</a:t>
            </a:r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Helps people to create videogames</a:t>
            </a:r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No need to know programming</a:t>
            </a:r>
          </a:p>
          <a:p>
            <a:pPr indent="-3429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Simple GUI</a:t>
            </a: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Bibliografía</a:t>
            </a:r>
          </a:p>
        </p:txBody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Twine.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http://twinery.org/</a:t>
            </a:r>
            <a:r>
              <a:rPr lang="en"/>
              <a:t>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PlayMaker.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http://hutonggames.com/</a:t>
            </a:r>
            <a:r>
              <a:rPr lang="en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Unity3D.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https://unity3d.com/</a:t>
            </a:r>
            <a:r>
              <a:rPr lang="en"/>
              <a:t>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51C75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/>
        </p:nvSpPr>
        <p:spPr>
          <a:xfrm>
            <a:off x="545400" y="1721625"/>
            <a:ext cx="8747099" cy="7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000">
                <a:solidFill>
                  <a:srgbClr val="FFFFFF"/>
                </a:solidFill>
              </a:rPr>
              <a:t>Gracias por su atención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Introducción</a:t>
            </a:r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457200" y="1278525"/>
            <a:ext cx="2643899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Minecraft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Gran aceptación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Alto grado de personalización</a:t>
            </a:r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5875" y="1525998"/>
            <a:ext cx="4936600" cy="277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Introducción</a:t>
            </a:r>
          </a:p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457200" y="1278525"/>
            <a:ext cx="4622099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400"/>
              <a:t>Herramientas de autor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Crear aplicaciones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Sin conocimientos de programación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PowerPoint, Flash...</a:t>
            </a:r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3875" y="2966705"/>
            <a:ext cx="4086000" cy="204698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/>
          <p:nvPr/>
        </p:nvSpPr>
        <p:spPr>
          <a:xfrm>
            <a:off x="3933875" y="2966750"/>
            <a:ext cx="4085999" cy="20468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Introducción</a:t>
            </a:r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457200" y="1278525"/>
            <a:ext cx="4622099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Editor de Mecánicas de Juego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Herramienta de autor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Creación de videojuegos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Conjunto de elementos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/>
              <a:t>Propiedades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Conjunto de reglas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Introducción</a:t>
            </a:r>
          </a:p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457200" y="1278525"/>
            <a:ext cx="4622099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Objetivo principal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Crear un editor de mecánicas de juego funcional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Permitir la generación de mecánicas a usuarios no programadores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Posibilidad de integración en Mundo Isla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Mundo Isla</a:t>
            </a:r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457200" y="1278525"/>
            <a:ext cx="2900399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Mundo virtual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Orientado a niños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Misiones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429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Integración de nuevas misiones</a:t>
            </a:r>
          </a:p>
        </p:txBody>
      </p:sp>
      <p:sp>
        <p:nvSpPr>
          <p:cNvPr id="144" name="Shape 144">
            <a:hlinkClick r:id="rId4"/>
          </p:cNvPr>
          <p:cNvSpPr/>
          <p:nvPr/>
        </p:nvSpPr>
        <p:spPr>
          <a:xfrm>
            <a:off x="3462250" y="1278525"/>
            <a:ext cx="4572000" cy="3429000"/>
          </a:xfrm>
          <a:prstGeom prst="rect">
            <a:avLst/>
          </a:prstGeom>
          <a:blipFill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457200" y="101100"/>
            <a:ext cx="7315499" cy="101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Índice</a:t>
            </a:r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400"/>
              <a:t>Introducción</a:t>
            </a:r>
          </a:p>
          <a:p>
            <a:pPr indent="-3810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b="1" lang="en" sz="2400"/>
              <a:t>Desarrollo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b="1" lang="en" sz="2400"/>
              <a:t>Análisis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 sz="2400"/>
              <a:t>Editor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 sz="2400"/>
              <a:t>Validaciones</a:t>
            </a:r>
          </a:p>
          <a:p>
            <a:pPr indent="-3810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400"/>
              <a:t>Summary and conclusions</a:t>
            </a:r>
          </a:p>
          <a:p>
            <a:pPr indent="-3810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400"/>
              <a:t>Bibliografía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lesson-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